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7" r:id="rId3"/>
    <p:sldId id="275" r:id="rId4"/>
    <p:sldId id="262" r:id="rId5"/>
    <p:sldId id="278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FCDD9-38B7-4824-94E8-CD8448BA805A}" v="59" dt="2019-06-27T09:26:38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>
      <p:cViewPr>
        <p:scale>
          <a:sx n="81" d="100"/>
          <a:sy n="81" d="100"/>
        </p:scale>
        <p:origin x="-1632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ova, Katrin (CW-Sustainability)" userId="b8d05db4-2509-4fb8-b1d9-8e577d38a79e" providerId="ADAL" clId="{17BFCDD9-38B7-4824-94E8-CD8448BA805A}"/>
    <pc:docChg chg="undo custSel addSld delSld modSld">
      <pc:chgData name="Tomova, Katrin (CW-Sustainability)" userId="b8d05db4-2509-4fb8-b1d9-8e577d38a79e" providerId="ADAL" clId="{17BFCDD9-38B7-4824-94E8-CD8448BA805A}" dt="2019-06-27T09:26:38.596" v="284" actId="1035"/>
      <pc:docMkLst>
        <pc:docMk/>
      </pc:docMkLst>
      <pc:sldChg chg="addSp delSp modSp del">
        <pc:chgData name="Tomova, Katrin (CW-Sustainability)" userId="b8d05db4-2509-4fb8-b1d9-8e577d38a79e" providerId="ADAL" clId="{17BFCDD9-38B7-4824-94E8-CD8448BA805A}" dt="2019-06-27T09:25:25.593" v="218" actId="2696"/>
        <pc:sldMkLst>
          <pc:docMk/>
          <pc:sldMk cId="2465813591" sldId="256"/>
        </pc:sldMkLst>
        <pc:spChg chg="mod">
          <ac:chgData name="Tomova, Katrin (CW-Sustainability)" userId="b8d05db4-2509-4fb8-b1d9-8e577d38a79e" providerId="ADAL" clId="{17BFCDD9-38B7-4824-94E8-CD8448BA805A}" dt="2019-06-27T09:20:53.240" v="26"/>
          <ac:spMkLst>
            <pc:docMk/>
            <pc:sldMk cId="2465813591" sldId="256"/>
            <ac:spMk id="16" creationId="{F82C9075-EA3B-41D7-A6EA-81AE34F44224}"/>
          </ac:spMkLst>
        </pc:spChg>
        <pc:spChg chg="add mod">
          <ac:chgData name="Tomova, Katrin (CW-Sustainability)" userId="b8d05db4-2509-4fb8-b1d9-8e577d38a79e" providerId="ADAL" clId="{17BFCDD9-38B7-4824-94E8-CD8448BA805A}" dt="2019-06-27T09:20:00.329" v="11" actId="1076"/>
          <ac:spMkLst>
            <pc:docMk/>
            <pc:sldMk cId="2465813591" sldId="256"/>
            <ac:spMk id="43" creationId="{F7B2F121-8DB3-45C2-8E37-8D950125AEB2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23.756" v="22"/>
          <ac:spMkLst>
            <pc:docMk/>
            <pc:sldMk cId="2465813591" sldId="256"/>
            <ac:spMk id="44" creationId="{14E57C86-554B-4315-A8EF-ABB76406CC0E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31.077" v="24" actId="767"/>
          <ac:spMkLst>
            <pc:docMk/>
            <pc:sldMk cId="2465813591" sldId="256"/>
            <ac:spMk id="45" creationId="{2BBD39A7-9B16-4926-BC49-60DC9D71E1E8}"/>
          </ac:spMkLst>
        </pc:spChg>
        <pc:spChg chg="del mod">
          <ac:chgData name="Tomova, Katrin (CW-Sustainability)" userId="b8d05db4-2509-4fb8-b1d9-8e577d38a79e" providerId="ADAL" clId="{17BFCDD9-38B7-4824-94E8-CD8448BA805A}" dt="2019-06-27T09:22:10.356" v="48"/>
          <ac:spMkLst>
            <pc:docMk/>
            <pc:sldMk cId="2465813591" sldId="256"/>
            <ac:spMk id="46" creationId="{9023E5D2-0719-40E9-AEED-61EF76A7E03B}"/>
          </ac:spMkLst>
        </pc:spChg>
        <pc:spChg chg="del mod">
          <ac:chgData name="Tomova, Katrin (CW-Sustainability)" userId="b8d05db4-2509-4fb8-b1d9-8e577d38a79e" providerId="ADAL" clId="{17BFCDD9-38B7-4824-94E8-CD8448BA805A}" dt="2019-06-27T09:22:21.610" v="51"/>
          <ac:spMkLst>
            <pc:docMk/>
            <pc:sldMk cId="2465813591" sldId="256"/>
            <ac:spMk id="48" creationId="{A94BAD6B-A232-487F-B689-9541FE8F5528}"/>
          </ac:spMkLst>
        </pc:spChg>
        <pc:spChg chg="add mod">
          <ac:chgData name="Tomova, Katrin (CW-Sustainability)" userId="b8d05db4-2509-4fb8-b1d9-8e577d38a79e" providerId="ADAL" clId="{17BFCDD9-38B7-4824-94E8-CD8448BA805A}" dt="2019-06-27T09:22:49.145" v="57" actId="1076"/>
          <ac:spMkLst>
            <pc:docMk/>
            <pc:sldMk cId="2465813591" sldId="256"/>
            <ac:spMk id="52" creationId="{6E122052-08E0-4DB0-9A53-D8CBE9D398BC}"/>
          </ac:spMkLst>
        </pc:spChg>
        <pc:picChg chg="mod">
          <ac:chgData name="Tomova, Katrin (CW-Sustainability)" userId="b8d05db4-2509-4fb8-b1d9-8e577d38a79e" providerId="ADAL" clId="{17BFCDD9-38B7-4824-94E8-CD8448BA805A}" dt="2019-06-27T09:22:45.920" v="56" actId="1076"/>
          <ac:picMkLst>
            <pc:docMk/>
            <pc:sldMk cId="2465813591" sldId="256"/>
            <ac:picMk id="38" creationId="{DC191AC0-4AA6-4F68-A6F9-8D56E6F8FECD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6.279" v="19" actId="1076"/>
          <ac:picMkLst>
            <pc:docMk/>
            <pc:sldMk cId="2465813591" sldId="256"/>
            <ac:picMk id="39" creationId="{09873C24-3738-41CD-8CD1-5E495D3D0D00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19:00.593" v="4" actId="478"/>
          <ac:picMkLst>
            <pc:docMk/>
            <pc:sldMk cId="2465813591" sldId="256"/>
            <ac:picMk id="40" creationId="{FFF79BD7-1F8B-427D-9694-A849997A58FC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2.954" v="17" actId="1076"/>
          <ac:picMkLst>
            <pc:docMk/>
            <pc:sldMk cId="2465813591" sldId="256"/>
            <ac:picMk id="41" creationId="{2DD5B731-958C-423F-9C44-9D91B5B6E3B9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1.595" v="16" actId="1076"/>
          <ac:picMkLst>
            <pc:docMk/>
            <pc:sldMk cId="2465813591" sldId="256"/>
            <ac:picMk id="42" creationId="{AABC3439-0F72-4E3E-B00E-158F5502E07E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4.717" v="18" actId="1076"/>
          <ac:picMkLst>
            <pc:docMk/>
            <pc:sldMk cId="2465813591" sldId="256"/>
            <ac:picMk id="1026" creationId="{B8F66788-38AE-48F5-B05F-79C29DA9439F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2.429" v="12" actId="478"/>
          <ac:picMkLst>
            <pc:docMk/>
            <pc:sldMk cId="2465813591" sldId="256"/>
            <ac:picMk id="1027" creationId="{45FBAE64-AC39-484A-8CBA-DE6D0DFD694E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3.798" v="13" actId="478"/>
          <ac:picMkLst>
            <pc:docMk/>
            <pc:sldMk cId="2465813591" sldId="256"/>
            <ac:picMk id="1029" creationId="{0973FAE7-30FD-40C6-8DAB-76E81689567B}"/>
          </ac:picMkLst>
        </pc:picChg>
      </pc:sldChg>
      <pc:sldChg chg="addSp delSp modSp">
        <pc:chgData name="Tomova, Katrin (CW-Sustainability)" userId="b8d05db4-2509-4fb8-b1d9-8e577d38a79e" providerId="ADAL" clId="{17BFCDD9-38B7-4824-94E8-CD8448BA805A}" dt="2019-06-27T09:26:38.596" v="284" actId="1035"/>
        <pc:sldMkLst>
          <pc:docMk/>
          <pc:sldMk cId="4056956205" sldId="25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2" creationId="{443EE695-501A-435D-9480-0C9C2F36DAB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3" creationId="{0700B1C9-662A-41A2-A1AB-12136567EA7C}"/>
          </ac:spMkLst>
        </pc:spChg>
        <pc:spChg chg="mod">
          <ac:chgData name="Tomova, Katrin (CW-Sustainability)" userId="b8d05db4-2509-4fb8-b1d9-8e577d38a79e" providerId="ADAL" clId="{17BFCDD9-38B7-4824-94E8-CD8448BA805A}" dt="2019-06-27T09:23:22.573" v="62" actId="14100"/>
          <ac:spMkLst>
            <pc:docMk/>
            <pc:sldMk cId="4056956205" sldId="257"/>
            <ac:spMk id="5" creationId="{B47B773A-E5BB-4687-BAE2-B4267858DB0E}"/>
          </ac:spMkLst>
        </pc:spChg>
        <pc:spChg chg="mod">
          <ac:chgData name="Tomova, Katrin (CW-Sustainability)" userId="b8d05db4-2509-4fb8-b1d9-8e577d38a79e" providerId="ADAL" clId="{17BFCDD9-38B7-4824-94E8-CD8448BA805A}" dt="2019-06-27T09:23:40.635" v="68" actId="1076"/>
          <ac:spMkLst>
            <pc:docMk/>
            <pc:sldMk cId="4056956205" sldId="257"/>
            <ac:spMk id="6" creationId="{763B60B8-66E8-4AE1-B4E0-5BB6D2C503F1}"/>
          </ac:spMkLst>
        </pc:spChg>
        <pc:spChg chg="mod">
          <ac:chgData name="Tomova, Katrin (CW-Sustainability)" userId="b8d05db4-2509-4fb8-b1d9-8e577d38a79e" providerId="ADAL" clId="{17BFCDD9-38B7-4824-94E8-CD8448BA805A}" dt="2019-06-27T09:23:54.244" v="73" actId="14100"/>
          <ac:spMkLst>
            <pc:docMk/>
            <pc:sldMk cId="4056956205" sldId="257"/>
            <ac:spMk id="12" creationId="{70456D24-F7F6-47B0-8779-2DB8A2E5BA21}"/>
          </ac:spMkLst>
        </pc:spChg>
        <pc:spChg chg="add mod">
          <ac:chgData name="Tomova, Katrin (CW-Sustainability)" userId="b8d05db4-2509-4fb8-b1d9-8e577d38a79e" providerId="ADAL" clId="{17BFCDD9-38B7-4824-94E8-CD8448BA805A}" dt="2019-06-27T09:25:09.223" v="214" actId="20577"/>
          <ac:spMkLst>
            <pc:docMk/>
            <pc:sldMk cId="4056956205" sldId="257"/>
            <ac:spMk id="13" creationId="{4B6A78C8-E4C1-4970-A268-E8CF0A2A2E85}"/>
          </ac:spMkLst>
        </pc:spChg>
        <pc:spChg chg="add del mod">
          <ac:chgData name="Tomova, Katrin (CW-Sustainability)" userId="b8d05db4-2509-4fb8-b1d9-8e577d38a79e" providerId="ADAL" clId="{17BFCDD9-38B7-4824-94E8-CD8448BA805A}" dt="2019-06-27T09:26:22.389" v="276" actId="478"/>
          <ac:spMkLst>
            <pc:docMk/>
            <pc:sldMk cId="4056956205" sldId="257"/>
            <ac:spMk id="14" creationId="{8FD99BF8-EBE8-4317-83E4-C8265BB0ADEC}"/>
          </ac:spMkLst>
        </pc:spChg>
        <pc:spChg chg="del">
          <ac:chgData name="Tomova, Katrin (CW-Sustainability)" userId="b8d05db4-2509-4fb8-b1d9-8e577d38a79e" providerId="ADAL" clId="{17BFCDD9-38B7-4824-94E8-CD8448BA805A}" dt="2019-06-27T09:23:24.819" v="63" actId="478"/>
          <ac:spMkLst>
            <pc:docMk/>
            <pc:sldMk cId="4056956205" sldId="257"/>
            <ac:spMk id="16" creationId="{F82C9075-EA3B-41D7-A6EA-81AE34F44224}"/>
          </ac:spMkLst>
        </pc:spChg>
        <pc:spChg chg="add del">
          <ac:chgData name="Tomova, Katrin (CW-Sustainability)" userId="b8d05db4-2509-4fb8-b1d9-8e577d38a79e" providerId="ADAL" clId="{17BFCDD9-38B7-4824-94E8-CD8448BA805A}" dt="2019-06-27T09:22:52.747" v="59"/>
          <ac:spMkLst>
            <pc:docMk/>
            <pc:sldMk cId="4056956205" sldId="257"/>
            <ac:spMk id="20" creationId="{1219F9EB-E2A9-4244-A9BD-179ADBF239EA}"/>
          </ac:spMkLst>
        </pc:spChg>
        <pc:spChg chg="add">
          <ac:chgData name="Tomova, Katrin (CW-Sustainability)" userId="b8d05db4-2509-4fb8-b1d9-8e577d38a79e" providerId="ADAL" clId="{17BFCDD9-38B7-4824-94E8-CD8448BA805A}" dt="2019-06-27T09:23:07.908" v="60"/>
          <ac:spMkLst>
            <pc:docMk/>
            <pc:sldMk cId="4056956205" sldId="257"/>
            <ac:spMk id="21" creationId="{AD94E436-CB0C-4DEB-8E85-0777E94499D7}"/>
          </ac:spMkLst>
        </pc:spChg>
        <pc:spChg chg="del mod">
          <ac:chgData name="Tomova, Katrin (CW-Sustainability)" userId="b8d05db4-2509-4fb8-b1d9-8e577d38a79e" providerId="ADAL" clId="{17BFCDD9-38B7-4824-94E8-CD8448BA805A}" dt="2019-06-27T09:25:08.340" v="213" actId="478"/>
          <ac:spMkLst>
            <pc:docMk/>
            <pc:sldMk cId="4056956205" sldId="257"/>
            <ac:spMk id="22" creationId="{24ACFDBA-4142-4768-B507-D38DB8C723D7}"/>
          </ac:spMkLst>
        </pc:spChg>
        <pc:spChg chg="del mod">
          <ac:chgData name="Tomova, Katrin (CW-Sustainability)" userId="b8d05db4-2509-4fb8-b1d9-8e577d38a79e" providerId="ADAL" clId="{17BFCDD9-38B7-4824-94E8-CD8448BA805A}" dt="2019-06-27T09:24:57.414" v="176"/>
          <ac:spMkLst>
            <pc:docMk/>
            <pc:sldMk cId="4056956205" sldId="257"/>
            <ac:spMk id="23" creationId="{ABDF8458-76DB-4E9E-970F-4FCE4CAACA6C}"/>
          </ac:spMkLst>
        </pc:spChg>
        <pc:grpChg chg="mod">
          <ac:chgData name="Tomova, Katrin (CW-Sustainability)" userId="b8d05db4-2509-4fb8-b1d9-8e577d38a79e" providerId="ADAL" clId="{17BFCDD9-38B7-4824-94E8-CD8448BA805A}" dt="2019-06-27T09:23:22.573" v="62" actId="14100"/>
          <ac:grpSpMkLst>
            <pc:docMk/>
            <pc:sldMk cId="4056956205" sldId="257"/>
            <ac:grpSpMk id="4" creationId="{EF4E0ED2-11B6-4785-A72B-1DA7DE7D22A6}"/>
          </ac:grpSpMkLst>
        </pc:grpChg>
        <pc:picChg chg="mod">
          <ac:chgData name="Tomova, Katrin (CW-Sustainability)" userId="b8d05db4-2509-4fb8-b1d9-8e577d38a79e" providerId="ADAL" clId="{17BFCDD9-38B7-4824-94E8-CD8448BA805A}" dt="2019-06-27T09:24:21.931" v="134" actId="1076"/>
          <ac:picMkLst>
            <pc:docMk/>
            <pc:sldMk cId="4056956205" sldId="257"/>
            <ac:picMk id="17" creationId="{655C8CBD-9C36-4439-906C-40190F3CA11D}"/>
          </ac:picMkLst>
        </pc:picChg>
        <pc:picChg chg="mod">
          <ac:chgData name="Tomova, Katrin (CW-Sustainability)" userId="b8d05db4-2509-4fb8-b1d9-8e577d38a79e" providerId="ADAL" clId="{17BFCDD9-38B7-4824-94E8-CD8448BA805A}" dt="2019-06-27T09:24:10.059" v="118" actId="1035"/>
          <ac:picMkLst>
            <pc:docMk/>
            <pc:sldMk cId="4056956205" sldId="257"/>
            <ac:picMk id="18" creationId="{3F3A78CE-7D12-4744-B74D-E14F6F1081E7}"/>
          </ac:picMkLst>
        </pc:picChg>
        <pc:picChg chg="mod">
          <ac:chgData name="Tomova, Katrin (CW-Sustainability)" userId="b8d05db4-2509-4fb8-b1d9-8e577d38a79e" providerId="ADAL" clId="{17BFCDD9-38B7-4824-94E8-CD8448BA805A}" dt="2019-06-27T09:24:16.087" v="132" actId="1035"/>
          <ac:picMkLst>
            <pc:docMk/>
            <pc:sldMk cId="4056956205" sldId="257"/>
            <ac:picMk id="19" creationId="{33691433-C6C3-41F0-88DD-4DA1014C1835}"/>
          </ac:picMkLst>
        </pc:picChg>
        <pc:picChg chg="mod">
          <ac:chgData name="Tomova, Katrin (CW-Sustainability)" userId="b8d05db4-2509-4fb8-b1d9-8e577d38a79e" providerId="ADAL" clId="{17BFCDD9-38B7-4824-94E8-CD8448BA805A}" dt="2019-06-27T09:24:11.728" v="122" actId="1035"/>
          <ac:picMkLst>
            <pc:docMk/>
            <pc:sldMk cId="4056956205" sldId="257"/>
            <ac:picMk id="24" creationId="{0B3CCBC0-5DA9-45D3-B791-2C0EC3606628}"/>
          </ac:picMkLst>
        </pc:picChg>
        <pc:picChg chg="add del">
          <ac:chgData name="Tomova, Katrin (CW-Sustainability)" userId="b8d05db4-2509-4fb8-b1d9-8e577d38a79e" providerId="ADAL" clId="{17BFCDD9-38B7-4824-94E8-CD8448BA805A}" dt="2019-06-27T09:24:56.391" v="175"/>
          <ac:picMkLst>
            <pc:docMk/>
            <pc:sldMk cId="4056956205" sldId="257"/>
            <ac:picMk id="25" creationId="{8FDD70CD-93D1-4999-8E3B-086ABCB372B5}"/>
          </ac:picMkLst>
        </pc:picChg>
        <pc:picChg chg="add mod">
          <ac:chgData name="Tomova, Katrin (CW-Sustainability)" userId="b8d05db4-2509-4fb8-b1d9-8e577d38a79e" providerId="ADAL" clId="{17BFCDD9-38B7-4824-94E8-CD8448BA805A}" dt="2019-06-27T09:25:14.982" v="216" actId="14100"/>
          <ac:picMkLst>
            <pc:docMk/>
            <pc:sldMk cId="4056956205" sldId="257"/>
            <ac:picMk id="26" creationId="{6A8A65E8-1734-44E3-9711-D9A28736BD92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6.930" v="282" actId="1037"/>
          <ac:picMkLst>
            <pc:docMk/>
            <pc:sldMk cId="4056956205" sldId="257"/>
            <ac:picMk id="27" creationId="{CEEE8E02-C737-4485-9351-17BB4C99E27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8" creationId="{A2460133-6E23-4B7E-B5C0-330700B4FFAD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9" creationId="{68DAA9A3-0CFC-460A-8E41-ADAF74F663A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8.596" v="284" actId="1035"/>
          <ac:picMkLst>
            <pc:docMk/>
            <pc:sldMk cId="4056956205" sldId="257"/>
            <ac:picMk id="30" creationId="{00A88B64-1152-4D46-8543-7E3619D89D9E}"/>
          </ac:picMkLst>
        </pc:picChg>
      </pc:sldChg>
      <pc:sldChg chg="add">
        <pc:chgData name="Tomova, Katrin (CW-Sustainability)" userId="b8d05db4-2509-4fb8-b1d9-8e577d38a79e" providerId="ADAL" clId="{17BFCDD9-38B7-4824-94E8-CD8448BA805A}" dt="2019-06-27T09:24:39.550" v="155"/>
        <pc:sldMkLst>
          <pc:docMk/>
          <pc:sldMk cId="445820284" sldId="258"/>
        </pc:sldMkLst>
      </pc:sldChg>
      <pc:sldChg chg="delSp del">
        <pc:chgData name="Tomova, Katrin (CW-Sustainability)" userId="b8d05db4-2509-4fb8-b1d9-8e577d38a79e" providerId="ADAL" clId="{17BFCDD9-38B7-4824-94E8-CD8448BA805A}" dt="2019-06-27T09:24:35.973" v="137" actId="2696"/>
        <pc:sldMkLst>
          <pc:docMk/>
          <pc:sldMk cId="3449849914" sldId="25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2" creationId="{C27AEE31-8D74-4B95-9962-5E3231F200A7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3" creationId="{4F3D04B5-E2B0-4F7F-8FC3-E6B2E09F5F6F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5.986" v="138" actId="2696"/>
        <pc:sldMkLst>
          <pc:docMk/>
          <pc:sldMk cId="2743899040" sldId="25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2" creationId="{92C2DDF9-A65F-46CF-BE19-3CC0E63D143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3" creationId="{73EEDE81-5443-4673-834C-5A49F9DB3B9F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772" v="156"/>
        <pc:sldMkLst>
          <pc:docMk/>
          <pc:sldMk cId="3070321510" sldId="259"/>
        </pc:sldMkLst>
      </pc:sldChg>
      <pc:sldChg chg="delSp del">
        <pc:chgData name="Tomova, Katrin (CW-Sustainability)" userId="b8d05db4-2509-4fb8-b1d9-8e577d38a79e" providerId="ADAL" clId="{17BFCDD9-38B7-4824-94E8-CD8448BA805A}" dt="2019-06-27T09:24:36.006" v="139" actId="2696"/>
        <pc:sldMkLst>
          <pc:docMk/>
          <pc:sldMk cId="1996684821" sldId="26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2" creationId="{DCC5F9FE-0BEB-496A-B047-2D0C0B7331D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3" creationId="{94E21997-E265-4601-BB6B-8FEEA4ED512A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983" v="157"/>
        <pc:sldMkLst>
          <pc:docMk/>
          <pc:sldMk cId="2897707781" sldId="260"/>
        </pc:sldMkLst>
      </pc:sldChg>
      <pc:sldChg chg="add">
        <pc:chgData name="Tomova, Katrin (CW-Sustainability)" userId="b8d05db4-2509-4fb8-b1d9-8e577d38a79e" providerId="ADAL" clId="{17BFCDD9-38B7-4824-94E8-CD8448BA805A}" dt="2019-06-27T09:24:40.148" v="158"/>
        <pc:sldMkLst>
          <pc:docMk/>
          <pc:sldMk cId="523018546" sldId="261"/>
        </pc:sldMkLst>
      </pc:sldChg>
      <pc:sldChg chg="delSp del">
        <pc:chgData name="Tomova, Katrin (CW-Sustainability)" userId="b8d05db4-2509-4fb8-b1d9-8e577d38a79e" providerId="ADAL" clId="{17BFCDD9-38B7-4824-94E8-CD8448BA805A}" dt="2019-06-27T09:24:36.037" v="140" actId="2696"/>
        <pc:sldMkLst>
          <pc:docMk/>
          <pc:sldMk cId="4006696682" sldId="26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2" creationId="{099D7A30-B7C5-46B8-8EB9-392DB92D045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3" creationId="{70E3F977-0B68-4D85-929A-9F84E5CCB90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070" v="141" actId="2696"/>
        <pc:sldMkLst>
          <pc:docMk/>
          <pc:sldMk cId="3122220135" sldId="26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2" creationId="{0F77D958-79D8-472E-8999-20D9F483AAA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3" creationId="{34E5C0D0-857D-4F33-A09E-A6FC41B35FE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373" v="159"/>
        <pc:sldMkLst>
          <pc:docMk/>
          <pc:sldMk cId="4172533496" sldId="262"/>
        </pc:sldMkLst>
      </pc:sldChg>
      <pc:sldChg chg="delSp del">
        <pc:chgData name="Tomova, Katrin (CW-Sustainability)" userId="b8d05db4-2509-4fb8-b1d9-8e577d38a79e" providerId="ADAL" clId="{17BFCDD9-38B7-4824-94E8-CD8448BA805A}" dt="2019-06-27T09:24:36.097" v="142" actId="2696"/>
        <pc:sldMkLst>
          <pc:docMk/>
          <pc:sldMk cId="2408799157" sldId="26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2" creationId="{2C224848-646B-41E7-834C-E487C53E5A4F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3" creationId="{BCB849C2-FE50-4FCA-BBBF-46A17F64AE4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565" v="160"/>
        <pc:sldMkLst>
          <pc:docMk/>
          <pc:sldMk cId="4220555716" sldId="263"/>
        </pc:sldMkLst>
      </pc:sldChg>
      <pc:sldChg chg="delSp del">
        <pc:chgData name="Tomova, Katrin (CW-Sustainability)" userId="b8d05db4-2509-4fb8-b1d9-8e577d38a79e" providerId="ADAL" clId="{17BFCDD9-38B7-4824-94E8-CD8448BA805A}" dt="2019-06-27T09:24:36.129" v="143" actId="2696"/>
        <pc:sldMkLst>
          <pc:docMk/>
          <pc:sldMk cId="2754826914" sldId="26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2" creationId="{DAEA51AC-E063-4ED6-9B10-089390685E1C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3" creationId="{66E69D70-DE3D-457F-B127-C90FB48A51EB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759" v="161"/>
        <pc:sldMkLst>
          <pc:docMk/>
          <pc:sldMk cId="2999972834" sldId="264"/>
        </pc:sldMkLst>
      </pc:sldChg>
      <pc:sldChg chg="delSp del">
        <pc:chgData name="Tomova, Katrin (CW-Sustainability)" userId="b8d05db4-2509-4fb8-b1d9-8e577d38a79e" providerId="ADAL" clId="{17BFCDD9-38B7-4824-94E8-CD8448BA805A}" dt="2019-06-27T09:24:36.160" v="144" actId="2696"/>
        <pc:sldMkLst>
          <pc:docMk/>
          <pc:sldMk cId="14543128" sldId="26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2" creationId="{E4B11D41-0C9E-4040-B9B2-51E34B9AFA7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3" creationId="{CA301B2E-1839-4930-97B3-F7303798F1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950" v="162"/>
        <pc:sldMkLst>
          <pc:docMk/>
          <pc:sldMk cId="837005696" sldId="265"/>
        </pc:sldMkLst>
      </pc:sldChg>
      <pc:sldChg chg="add">
        <pc:chgData name="Tomova, Katrin (CW-Sustainability)" userId="b8d05db4-2509-4fb8-b1d9-8e577d38a79e" providerId="ADAL" clId="{17BFCDD9-38B7-4824-94E8-CD8448BA805A}" dt="2019-06-27T09:24:41.305" v="163"/>
        <pc:sldMkLst>
          <pc:docMk/>
          <pc:sldMk cId="779990234" sldId="266"/>
        </pc:sldMkLst>
      </pc:sldChg>
      <pc:sldChg chg="delSp del">
        <pc:chgData name="Tomova, Katrin (CW-Sustainability)" userId="b8d05db4-2509-4fb8-b1d9-8e577d38a79e" providerId="ADAL" clId="{17BFCDD9-38B7-4824-94E8-CD8448BA805A}" dt="2019-06-27T09:24:36.222" v="145" actId="2696"/>
        <pc:sldMkLst>
          <pc:docMk/>
          <pc:sldMk cId="3018876723" sldId="266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2" creationId="{0CA58FED-03D1-47C0-8D08-F1E7CBE6077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3" creationId="{F8CB2356-58AC-4247-A361-1C6D6158574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254" v="146" actId="2696"/>
        <pc:sldMkLst>
          <pc:docMk/>
          <pc:sldMk cId="29225627" sldId="26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2" creationId="{78B0DC44-C09E-4AE7-B04F-7D4B471F4E22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3" creationId="{3F816ADA-B2DF-48D9-8D3F-2429691D9F37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521" v="164"/>
        <pc:sldMkLst>
          <pc:docMk/>
          <pc:sldMk cId="3098558028" sldId="267"/>
        </pc:sldMkLst>
      </pc:sldChg>
      <pc:sldChg chg="add">
        <pc:chgData name="Tomova, Katrin (CW-Sustainability)" userId="b8d05db4-2509-4fb8-b1d9-8e577d38a79e" providerId="ADAL" clId="{17BFCDD9-38B7-4824-94E8-CD8448BA805A}" dt="2019-06-27T09:24:41.688" v="165"/>
        <pc:sldMkLst>
          <pc:docMk/>
          <pc:sldMk cId="1628603321" sldId="268"/>
        </pc:sldMkLst>
      </pc:sldChg>
      <pc:sldChg chg="delSp del">
        <pc:chgData name="Tomova, Katrin (CW-Sustainability)" userId="b8d05db4-2509-4fb8-b1d9-8e577d38a79e" providerId="ADAL" clId="{17BFCDD9-38B7-4824-94E8-CD8448BA805A}" dt="2019-06-27T09:24:36.286" v="147" actId="2696"/>
        <pc:sldMkLst>
          <pc:docMk/>
          <pc:sldMk cId="3092442418" sldId="26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2" creationId="{9F431701-5556-4D07-BC9B-A0BE92B32CC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3" creationId="{E6D512EF-2919-48D0-90E9-DC723EF9AA69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897" v="166"/>
        <pc:sldMkLst>
          <pc:docMk/>
          <pc:sldMk cId="402507499" sldId="269"/>
        </pc:sldMkLst>
      </pc:sldChg>
      <pc:sldChg chg="delSp del">
        <pc:chgData name="Tomova, Katrin (CW-Sustainability)" userId="b8d05db4-2509-4fb8-b1d9-8e577d38a79e" providerId="ADAL" clId="{17BFCDD9-38B7-4824-94E8-CD8448BA805A}" dt="2019-06-27T09:24:36.311" v="148" actId="2696"/>
        <pc:sldMkLst>
          <pc:docMk/>
          <pc:sldMk cId="2922620629" sldId="26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2" creationId="{6B2CBA00-5268-44D8-8544-8BA7B6621A3B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3" creationId="{6728B220-6A87-4F6A-99AE-3BD8792472C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353" v="149" actId="2696"/>
        <pc:sldMkLst>
          <pc:docMk/>
          <pc:sldMk cId="138806474" sldId="27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2" creationId="{778D3D49-566E-4AC8-8CDB-7241C60F2F2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3" creationId="{CCD59676-CEAA-490C-9E68-D3B7ECC3695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088" v="167"/>
        <pc:sldMkLst>
          <pc:docMk/>
          <pc:sldMk cId="679271513" sldId="270"/>
        </pc:sldMkLst>
      </pc:sldChg>
      <pc:sldChg chg="add">
        <pc:chgData name="Tomova, Katrin (CW-Sustainability)" userId="b8d05db4-2509-4fb8-b1d9-8e577d38a79e" providerId="ADAL" clId="{17BFCDD9-38B7-4824-94E8-CD8448BA805A}" dt="2019-06-27T09:24:42.306" v="168"/>
        <pc:sldMkLst>
          <pc:docMk/>
          <pc:sldMk cId="2193244892" sldId="271"/>
        </pc:sldMkLst>
      </pc:sldChg>
      <pc:sldChg chg="delSp del">
        <pc:chgData name="Tomova, Katrin (CW-Sustainability)" userId="b8d05db4-2509-4fb8-b1d9-8e577d38a79e" providerId="ADAL" clId="{17BFCDD9-38B7-4824-94E8-CD8448BA805A}" dt="2019-06-27T09:24:36.384" v="150" actId="2696"/>
        <pc:sldMkLst>
          <pc:docMk/>
          <pc:sldMk cId="2710311970" sldId="27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2" creationId="{080A1EAA-3DDF-4447-A7B7-B5BAB4402EA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3" creationId="{2F844043-008A-4AB6-8A7D-771EC17FE95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10" v="151" actId="2696"/>
        <pc:sldMkLst>
          <pc:docMk/>
          <pc:sldMk cId="884420807" sldId="27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2" creationId="{CFB84929-EC02-476B-9E83-B4E605AF3E86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3" creationId="{97309883-5968-4D5C-96E5-7841E940E3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493" v="169"/>
        <pc:sldMkLst>
          <pc:docMk/>
          <pc:sldMk cId="1268457293" sldId="272"/>
        </pc:sldMkLst>
      </pc:sldChg>
      <pc:sldChg chg="add">
        <pc:chgData name="Tomova, Katrin (CW-Sustainability)" userId="b8d05db4-2509-4fb8-b1d9-8e577d38a79e" providerId="ADAL" clId="{17BFCDD9-38B7-4824-94E8-CD8448BA805A}" dt="2019-06-27T09:24:42.872" v="170"/>
        <pc:sldMkLst>
          <pc:docMk/>
          <pc:sldMk cId="3030720838" sldId="273"/>
        </pc:sldMkLst>
      </pc:sldChg>
      <pc:sldChg chg="delSp del">
        <pc:chgData name="Tomova, Katrin (CW-Sustainability)" userId="b8d05db4-2509-4fb8-b1d9-8e577d38a79e" providerId="ADAL" clId="{17BFCDD9-38B7-4824-94E8-CD8448BA805A}" dt="2019-06-27T09:24:36.446" v="152" actId="2696"/>
        <pc:sldMkLst>
          <pc:docMk/>
          <pc:sldMk cId="3591854959" sldId="27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2" creationId="{E9F991A8-FA47-4BE4-B023-2FCAA34D045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3" creationId="{3030745A-6DCD-4941-B6E4-8426F30B0954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86" v="153" actId="2696"/>
        <pc:sldMkLst>
          <pc:docMk/>
          <pc:sldMk cId="550104196" sldId="27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2" creationId="{DB94B1A4-508D-46A1-BEE6-E2BF057DA51E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3" creationId="{2CB62880-57E6-4CEA-B145-BCD90CCADE4C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128" v="171"/>
        <pc:sldMkLst>
          <pc:docMk/>
          <pc:sldMk cId="2613713702" sldId="274"/>
        </pc:sldMkLst>
      </pc:sldChg>
      <pc:sldChg chg="delSp del">
        <pc:chgData name="Tomova, Katrin (CW-Sustainability)" userId="b8d05db4-2509-4fb8-b1d9-8e577d38a79e" providerId="ADAL" clId="{17BFCDD9-38B7-4824-94E8-CD8448BA805A}" dt="2019-06-27T09:24:36.522" v="154" actId="2696"/>
        <pc:sldMkLst>
          <pc:docMk/>
          <pc:sldMk cId="3748457089" sldId="27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2" creationId="{D0A74945-B65F-460E-9411-9A70054A5A3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3" creationId="{CE9A5BD3-3EF8-4570-BF67-8ED09AE2949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420" v="172"/>
        <pc:sldMkLst>
          <pc:docMk/>
          <pc:sldMk cId="4019300545" sldId="275"/>
        </pc:sldMkLst>
      </pc:sldChg>
      <pc:sldChg chg="add">
        <pc:chgData name="Tomova, Katrin (CW-Sustainability)" userId="b8d05db4-2509-4fb8-b1d9-8e577d38a79e" providerId="ADAL" clId="{17BFCDD9-38B7-4824-94E8-CD8448BA805A}" dt="2019-06-27T09:24:43.790" v="173"/>
        <pc:sldMkLst>
          <pc:docMk/>
          <pc:sldMk cId="384031352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91EC-4D1F-450E-9857-519C0F05BCFC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213D-31C5-4B64-A06C-C126B93B9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1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55387-D93D-4729-B42C-721E12F0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13C811-CAE2-452B-87AD-7515A11D7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64B6AA-8D01-4CE9-8682-853B7583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CB5A-19A4-47CE-8BF3-9EAD0C050866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71293-C0BE-48C7-96F6-44B17B1B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4DA85-20AC-4800-A19F-0B015D63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6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1C2089-48D9-48AB-A36C-5E07BB8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742F8C-8D24-4807-8997-9BE95DE4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63FB18-2AEF-4A47-B5CF-6CC7D7D9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1ACE-AF43-4BFD-8224-32D342DE6CA5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3A1101-03E7-4DD6-955A-ED73EC80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48C9B8-4CDC-44BA-83EA-9AC91ED7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9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25EEB9A-374F-4603-ACFA-43E275C2C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BB3465-ED6A-40CD-83BA-F8A43D35D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7682F0-0E65-4C31-BD57-46AF9E97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F94-DB44-445E-B616-ACA162F6A800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6C5190-6E24-41D1-8BB6-66BF6015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7E792-CDE6-4D28-8C10-5AA0681A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04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C4039F-DCA4-4685-93CE-DAA812D4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AD6E1-1B0A-4E92-95C7-5E550A6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DE7877-514B-4C29-A640-52D15DD8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A56-64FF-4DB9-9CEF-D989C11DDBB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AD01F7-5167-457A-851D-0732DE57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0DD6D5-CEE2-4DEC-B845-EF77C60D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6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117D1-B96A-4CB6-9C1C-4C64905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3FCA06-9C32-4989-B08B-5152D98E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D2DB1D-6B5F-4AC7-A147-C6901A48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CA9-930B-49E2-B052-2241CE9F85FB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294883-E42F-4588-91B5-252D187E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FDA15-92EC-458F-ADF6-0EFE8A53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8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73EB8-D2C1-44AC-9715-73ED13FE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446DE1-113A-4910-B662-9E594591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C26155-8266-4884-9E4D-D97156F1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2C8EA0-0B1A-4A93-8A35-0F97D856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6A40-E45E-414B-B45C-2CD6B09CDD2F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7E7D74-FC69-4CB0-B239-6E01448E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2D50F-C3F5-4ABC-AE67-6C5556ED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49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40F97-C342-442C-ADE4-DDD10A15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F4FEBC-E4EA-4EC0-A704-836A1CA2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E8AAAD-7F9D-49CE-AA25-60F08273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43ED3B-5A97-4710-8582-84286EEAC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9A0FD-5BBC-4570-81C8-82A158B6D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C2EDE2-68EC-4F40-8922-C366A99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B983-0A10-4A35-A1AA-5AB31CF3296C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6BAFEE-E099-4716-BF44-F4BC033D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494C8EF-6D79-4458-8AD5-CFE6F2B3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66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7DB3C-012A-441E-A7D0-0A3D00F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D4FF5F6-0C39-49C6-9F08-251CB1E9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55A3-61E1-420B-BF83-5617120C904F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C2CF4C-B443-4CD1-94FF-88A56DB7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2D4717-7E06-4B26-BC42-024DA67F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2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3EAB3F-7745-4F10-A467-34F942B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07BF-64F7-4F8E-B64C-50448A2EB978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476FE06-88C7-4145-BA1C-A6638E7B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1F4064-1B72-4352-9704-6AFE23E2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3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EC1FB4-78F5-49D9-9566-B0ACE80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7D93D0-3F8B-4EC9-86F1-252697B5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752BD3-DE47-4D26-87F1-B1E85720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9B3B9-FB23-4097-B21E-F566CCF6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6757-63C8-407D-A0B4-FC77986FA842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87C6FD-04DD-42C5-834D-3D15560D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2B2329-D4D6-45AF-A257-32A1161C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0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E3127-142B-4CDD-AFEA-1BEC91FD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9CD191-2A75-4A4F-80AC-26C14B5D0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FE2EAF-DA3C-470B-8235-32E6E809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9B55E5-6410-48AB-9B2A-3945AD35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9F-5BE0-4604-9682-88654F8BCE70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71086E-FE91-45AB-A321-1237E64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59C5AC-9971-4C08-932C-1F59654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7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F5E883-7163-48B1-9748-74BA300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5D6E64-9771-40DA-A3FD-EA29DBB9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624834-3C58-47AE-AF31-7A3C25FA1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1B6C-5FEC-4137-A4E0-977F9CC84171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BF8DAE-62EC-4D39-BF68-CE4C834C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0834B-515F-4DAA-96DC-52D01E3B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7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4.png"/><Relationship Id="rId10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ssidim3010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6" name="Content Placeholder 37">
            <a:extLst>
              <a:ext uri="{FF2B5EF4-FFF2-40B4-BE49-F238E27FC236}">
                <a16:creationId xmlns="" xmlns:a16="http://schemas.microsoft.com/office/drawing/2014/main" id="{6A8A65E8-1734-44E3-9711-D9A28736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22620" y="1175336"/>
            <a:ext cx="8222716" cy="533463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4B6A78C8-E4C1-4970-A268-E8CF0A2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7" name="Picture 26" descr="C:\Users\tomovak\AppData\Local\Microsoft\Windows\INetCache\Content.MSO\B0A5B116.tmp">
            <a:extLst>
              <a:ext uri="{FF2B5EF4-FFF2-40B4-BE49-F238E27FC236}">
                <a16:creationId xmlns="" xmlns:a16="http://schemas.microsoft.com/office/drawing/2014/main" id="{CEEE8E02-C737-4485-9351-17BB4C99E27C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514" y="5436739"/>
            <a:ext cx="864216" cy="52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2460133-6E23-4B7E-B5C0-330700B4FFA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684" y="6024833"/>
            <a:ext cx="847725" cy="444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8DAA9A3-0CFC-460A-8E41-ADAF74F663AC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02" y="6019833"/>
            <a:ext cx="911860" cy="390525"/>
          </a:xfrm>
          <a:prstGeom prst="rect">
            <a:avLst/>
          </a:prstGeom>
        </p:spPr>
      </p:pic>
      <p:pic>
        <p:nvPicPr>
          <p:cNvPr id="30" name="Picture 2" descr="https://s3-eu-west-1.amazonaws.com/myeventora/Events/summer-university-integrated-m/131995313199690589_mio.jpg">
            <a:extLst>
              <a:ext uri="{FF2B5EF4-FFF2-40B4-BE49-F238E27FC236}">
                <a16:creationId xmlns="" xmlns:a16="http://schemas.microsoft.com/office/drawing/2014/main" id="{00A88B64-1152-4D46-8543-7E3619D8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46" y="5475585"/>
            <a:ext cx="794988" cy="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95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18" y="2836985"/>
            <a:ext cx="5427389" cy="370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532" y="1148535"/>
            <a:ext cx="3213467" cy="233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531" y="3534375"/>
            <a:ext cx="3213467" cy="24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558" y="4005159"/>
            <a:ext cx="3286002" cy="24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6597" y="1280423"/>
            <a:ext cx="8093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bg-BG" sz="2800" b="1" dirty="0" err="1">
                <a:solidFill>
                  <a:srgbClr val="C00000"/>
                </a:solidFill>
              </a:rPr>
              <a:t>Mishavinë</a:t>
            </a:r>
            <a:r>
              <a:rPr lang="en-US" altLang="bg-BG" sz="2800" b="1" dirty="0">
                <a:solidFill>
                  <a:srgbClr val="C00000"/>
                </a:solidFill>
              </a:rPr>
              <a:t> Cheese Presidium Albania </a:t>
            </a:r>
          </a:p>
        </p:txBody>
      </p:sp>
    </p:spTree>
    <p:extLst>
      <p:ext uri="{BB962C8B-B14F-4D97-AF65-F5344CB8AC3E}">
        <p14:creationId xmlns:p14="http://schemas.microsoft.com/office/powerpoint/2010/main" xmlns="" val="77999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42" y="4476750"/>
            <a:ext cx="25781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542" y="4476750"/>
            <a:ext cx="22002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817" y="4476750"/>
            <a:ext cx="14081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105" y="4476750"/>
            <a:ext cx="29210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8583" y="1445051"/>
            <a:ext cx="4110949" cy="29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56064" y="1787528"/>
            <a:ext cx="75519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sz="2000" dirty="0"/>
              <a:t>In the early 20th century there were 500,000 </a:t>
            </a:r>
            <a:r>
              <a:rPr lang="en-US" altLang="bg-BG" sz="2000" dirty="0" err="1"/>
              <a:t>Karakachan</a:t>
            </a:r>
            <a:r>
              <a:rPr lang="en-US" altLang="bg-BG" sz="2000" dirty="0"/>
              <a:t> sheep in Bulgaria by late 1950s the number shrunk to 160,000  today – less than 10000</a:t>
            </a:r>
          </a:p>
          <a:p>
            <a:pPr algn="just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sz="2000" dirty="0"/>
              <a:t>A project to save </a:t>
            </a:r>
            <a:r>
              <a:rPr lang="en-US" altLang="bg-BG" sz="2000" dirty="0" err="1"/>
              <a:t>Karakachan</a:t>
            </a:r>
            <a:r>
              <a:rPr lang="en-US" altLang="bg-BG" sz="2000" dirty="0"/>
              <a:t> sheep and the accompanying specific horse and dog breed </a:t>
            </a:r>
          </a:p>
          <a:p>
            <a:pPr algn="just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sz="2000" dirty="0"/>
              <a:t>Restoring transhumance practice – grazing in </a:t>
            </a:r>
            <a:r>
              <a:rPr lang="en-US" altLang="bg-BG" sz="2000" dirty="0" err="1"/>
              <a:t>Pirin</a:t>
            </a:r>
            <a:r>
              <a:rPr lang="en-US" altLang="bg-BG" sz="2000" dirty="0"/>
              <a:t> National Park to sustain high mountain pastures</a:t>
            </a:r>
          </a:p>
          <a:p>
            <a:pPr algn="just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sz="2000" dirty="0"/>
              <a:t>50-60 liters of milk per sheep per season (fat content of 6.5 to 8%)</a:t>
            </a:r>
            <a:endParaRPr lang="bg-BG" altLang="bg-BG" sz="2000" dirty="0"/>
          </a:p>
        </p:txBody>
      </p:sp>
      <p:sp>
        <p:nvSpPr>
          <p:cNvPr id="2" name="Rectangle 1"/>
          <p:cNvSpPr/>
          <p:nvPr/>
        </p:nvSpPr>
        <p:spPr>
          <a:xfrm>
            <a:off x="-21985" y="1029083"/>
            <a:ext cx="1221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bg-BG" sz="2800" b="1" dirty="0" err="1">
                <a:solidFill>
                  <a:srgbClr val="C00000"/>
                </a:solidFill>
              </a:rPr>
              <a:t>Karakachan</a:t>
            </a:r>
            <a:r>
              <a:rPr lang="en-US" altLang="bg-BG" sz="2800" b="1" dirty="0">
                <a:solidFill>
                  <a:srgbClr val="C00000"/>
                </a:solidFill>
              </a:rPr>
              <a:t> Sheep Presidium, Bulgaria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2154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09855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170984" y="1687883"/>
            <a:ext cx="369509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8095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Slow Food Balkans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622" y="1687883"/>
            <a:ext cx="708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bg-BG" sz="2000" dirty="0">
                <a:latin typeface="Calibri" pitchFamily="34" charset="0"/>
              </a:rPr>
              <a:t>Launched in </a:t>
            </a:r>
            <a:r>
              <a:rPr lang="it-IT" altLang="bg-BG" sz="2000" b="1" dirty="0">
                <a:solidFill>
                  <a:srgbClr val="C00000"/>
                </a:solidFill>
                <a:latin typeface="Calibri" pitchFamily="34" charset="0"/>
              </a:rPr>
              <a:t>2010</a:t>
            </a:r>
          </a:p>
          <a:p>
            <a:r>
              <a:rPr lang="it-IT" altLang="bg-BG" sz="2000" dirty="0">
                <a:latin typeface="Calibri" pitchFamily="34" charset="0"/>
              </a:rPr>
              <a:t>Balkan countries and Turkey</a:t>
            </a:r>
          </a:p>
          <a:p>
            <a:r>
              <a:rPr lang="en-US" altLang="bg-BG" sz="2000" dirty="0">
                <a:latin typeface="Calibri" pitchFamily="34" charset="0"/>
              </a:rPr>
              <a:t>Biennial </a:t>
            </a:r>
            <a:r>
              <a:rPr lang="en-US" altLang="bg-BG" sz="2000" dirty="0" smtClean="0">
                <a:latin typeface="Calibri" pitchFamily="34" charset="0"/>
              </a:rPr>
              <a:t>Terra Madre Balkans regional meeting – </a:t>
            </a:r>
            <a:r>
              <a:rPr lang="en-US" altLang="bg-BG" sz="2000" b="1" dirty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n-US" altLang="bg-BG" sz="2000" dirty="0">
                <a:latin typeface="Calibri" pitchFamily="34" charset="0"/>
              </a:rPr>
              <a:t> editions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897" y="2716197"/>
            <a:ext cx="7080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sz="2000" dirty="0"/>
              <a:t>Over </a:t>
            </a:r>
            <a:r>
              <a:rPr lang="en-US" altLang="bg-BG" sz="2000" b="1" dirty="0">
                <a:solidFill>
                  <a:srgbClr val="CC0000"/>
                </a:solidFill>
              </a:rPr>
              <a:t>1500</a:t>
            </a:r>
            <a:r>
              <a:rPr lang="en-US" altLang="bg-BG" sz="2000" dirty="0"/>
              <a:t> Slow Food </a:t>
            </a:r>
            <a:r>
              <a:rPr lang="en-US" altLang="bg-BG" sz="2000" dirty="0" smtClean="0"/>
              <a:t>members, </a:t>
            </a:r>
            <a:r>
              <a:rPr lang="en-US" altLang="bg-BG" sz="2000" b="1" dirty="0" smtClean="0">
                <a:solidFill>
                  <a:srgbClr val="C00000"/>
                </a:solidFill>
              </a:rPr>
              <a:t>6</a:t>
            </a:r>
            <a:r>
              <a:rPr lang="en-US" altLang="bg-BG" sz="2000" b="1" dirty="0" smtClean="0">
                <a:solidFill>
                  <a:srgbClr val="CC0000"/>
                </a:solidFill>
              </a:rPr>
              <a:t>0</a:t>
            </a:r>
            <a:r>
              <a:rPr lang="en-US" altLang="bg-BG" sz="2000" dirty="0" smtClean="0"/>
              <a:t> chefs, </a:t>
            </a:r>
            <a:r>
              <a:rPr lang="en-US" altLang="bg-BG" sz="2000" b="1" dirty="0" smtClean="0">
                <a:solidFill>
                  <a:srgbClr val="C00000"/>
                </a:solidFill>
              </a:rPr>
              <a:t>50</a:t>
            </a:r>
            <a:r>
              <a:rPr lang="en-US" altLang="bg-BG" sz="2000" dirty="0" smtClean="0"/>
              <a:t> experts</a:t>
            </a:r>
            <a:endParaRPr lang="en-US" altLang="bg-BG" sz="2000" dirty="0"/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sz="2000" b="1" dirty="0" smtClean="0">
                <a:solidFill>
                  <a:srgbClr val="CC0000"/>
                </a:solidFill>
              </a:rPr>
              <a:t>103</a:t>
            </a:r>
            <a:r>
              <a:rPr lang="en-US" altLang="bg-BG" sz="2000" dirty="0" smtClean="0"/>
              <a:t> </a:t>
            </a:r>
            <a:r>
              <a:rPr lang="en-US" altLang="bg-BG" sz="2000" dirty="0"/>
              <a:t>Slow Food </a:t>
            </a:r>
            <a:r>
              <a:rPr lang="en-US" altLang="bg-BG" sz="2000" dirty="0" err="1"/>
              <a:t>Convivia</a:t>
            </a:r>
            <a:r>
              <a:rPr lang="en-US" altLang="bg-BG" sz="2000" dirty="0"/>
              <a:t> and over </a:t>
            </a:r>
            <a:r>
              <a:rPr lang="en-US" altLang="bg-BG" sz="2000" b="1" dirty="0">
                <a:solidFill>
                  <a:srgbClr val="CC0000"/>
                </a:solidFill>
              </a:rPr>
              <a:t>100</a:t>
            </a:r>
            <a:r>
              <a:rPr lang="en-US" altLang="bg-BG" sz="2000" dirty="0"/>
              <a:t> food </a:t>
            </a:r>
            <a:r>
              <a:rPr lang="en-US" altLang="bg-BG" sz="2000" dirty="0" smtClean="0"/>
              <a:t>communities</a:t>
            </a:r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sz="2000" b="1" dirty="0" smtClean="0">
                <a:solidFill>
                  <a:srgbClr val="C00000"/>
                </a:solidFill>
              </a:rPr>
              <a:t>348</a:t>
            </a:r>
            <a:r>
              <a:rPr lang="en-US" altLang="bg-BG" sz="2000" dirty="0" smtClean="0"/>
              <a:t> Ark of Taste products</a:t>
            </a:r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sz="2000" b="1" dirty="0" smtClean="0">
                <a:solidFill>
                  <a:srgbClr val="C00000"/>
                </a:solidFill>
              </a:rPr>
              <a:t>24</a:t>
            </a:r>
            <a:r>
              <a:rPr lang="en-US" altLang="bg-BG" sz="2000" dirty="0" smtClean="0"/>
              <a:t> Slow Food presidia</a:t>
            </a:r>
            <a:endParaRPr lang="en-US" altLang="bg-BG" sz="2000" dirty="0"/>
          </a:p>
          <a:p>
            <a:pPr marL="342900" indent="-34290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sz="2000" b="1" dirty="0">
                <a:solidFill>
                  <a:srgbClr val="CC0000"/>
                </a:solidFill>
              </a:rPr>
              <a:t>15</a:t>
            </a:r>
            <a:r>
              <a:rPr lang="en-US" altLang="bg-BG" sz="2000" dirty="0"/>
              <a:t> educational programs</a:t>
            </a:r>
            <a:endParaRPr lang="it-IT" altLang="bg-BG" sz="2000" dirty="0"/>
          </a:p>
        </p:txBody>
      </p:sp>
      <p:sp>
        <p:nvSpPr>
          <p:cNvPr id="11" name="Rectangle 10"/>
          <p:cNvSpPr/>
          <p:nvPr/>
        </p:nvSpPr>
        <p:spPr>
          <a:xfrm>
            <a:off x="158316" y="4411560"/>
            <a:ext cx="795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altLang="bg-BG" sz="2000" b="1" dirty="0">
                <a:solidFill>
                  <a:srgbClr val="CC0000"/>
                </a:solidFill>
              </a:rPr>
              <a:t>Focus:</a:t>
            </a:r>
            <a:r>
              <a:rPr lang="en-US" altLang="bg-BG" sz="2000" dirty="0"/>
              <a:t> food biodiversity, artisan food producers, </a:t>
            </a:r>
            <a:r>
              <a:rPr lang="en-US" altLang="bg-BG" sz="2000" dirty="0" err="1"/>
              <a:t>agroecological</a:t>
            </a:r>
            <a:r>
              <a:rPr lang="en-US" altLang="bg-BG" sz="2000" dirty="0"/>
              <a:t>  production </a:t>
            </a:r>
          </a:p>
          <a:p>
            <a:pPr>
              <a:spcBef>
                <a:spcPct val="0"/>
              </a:spcBef>
            </a:pPr>
            <a:r>
              <a:rPr lang="en-US" altLang="bg-BG" sz="2000" b="1" dirty="0">
                <a:solidFill>
                  <a:srgbClr val="CC0000"/>
                </a:solidFill>
              </a:rPr>
              <a:t>Function:</a:t>
            </a:r>
            <a:r>
              <a:rPr lang="en-US" altLang="bg-BG" sz="2000" dirty="0"/>
              <a:t> credible promoter of sustainable food system in the region</a:t>
            </a:r>
            <a:endParaRPr lang="it-IT" altLang="bg-BG" sz="2000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17263" y="5342050"/>
            <a:ext cx="708539" cy="11574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17575" y="5337444"/>
            <a:ext cx="813940" cy="11601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3" descr="D:\My Documents\Essedra\Беласица\IMG_665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29273" y="5337443"/>
            <a:ext cx="1487990" cy="11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Documents\proj\SFiB\bulgaria_presidia\Tcherni Vit Green Cheese\P523025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36" y="5337443"/>
            <a:ext cx="698139" cy="115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6225" y="5342050"/>
            <a:ext cx="1543211" cy="115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1488" y="5342050"/>
            <a:ext cx="1445777" cy="11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 descr="http://www.gabrovodaily.info/wp-content/uploads/2015/09/pestil-2-1024x684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0065" y="5342050"/>
            <a:ext cx="1409416" cy="11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860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374" y="1687884"/>
            <a:ext cx="7157582" cy="48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1985" y="1031195"/>
            <a:ext cx="1221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bg-BG" sz="2800" b="1" dirty="0">
                <a:solidFill>
                  <a:srgbClr val="C00000"/>
                </a:solidFill>
              </a:rPr>
              <a:t>ESSEDRA Project</a:t>
            </a:r>
            <a:r>
              <a:rPr lang="bg-BG" altLang="bg-BG" sz="2800" b="1" dirty="0">
                <a:solidFill>
                  <a:srgbClr val="C00000"/>
                </a:solidFill>
              </a:rPr>
              <a:t> </a:t>
            </a:r>
            <a:r>
              <a:rPr lang="en-US" altLang="bg-BG" sz="2800" b="1" dirty="0">
                <a:solidFill>
                  <a:srgbClr val="C00000"/>
                </a:solidFill>
              </a:rPr>
              <a:t>and Food Diversity in the Balkans</a:t>
            </a:r>
            <a:endParaRPr lang="it-IT" altLang="bg-B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0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599" y="1693407"/>
            <a:ext cx="5430960" cy="489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142" y="2132573"/>
            <a:ext cx="23479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989" y="3177683"/>
            <a:ext cx="236537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805" y="4346943"/>
            <a:ext cx="2381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1958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C00000"/>
                </a:solidFill>
              </a:rPr>
              <a:t>Threats for Biodiversity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67927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770" y="1732126"/>
            <a:ext cx="7564854" cy="48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0385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bg-BG" sz="2800" b="1" dirty="0" smtClean="0">
                <a:solidFill>
                  <a:srgbClr val="C00000"/>
                </a:solidFill>
              </a:rPr>
              <a:t>Business – Promotion – Sustainability</a:t>
            </a:r>
            <a:endParaRPr lang="it-IT" altLang="bg-B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4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01105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Biosphere Reserves  - Food for Thought and Thought for Food</a:t>
            </a:r>
            <a:endParaRPr lang="bg-BG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1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-21984" y="1270875"/>
            <a:ext cx="1221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Ohrid-Prespa</a:t>
            </a:r>
            <a:r>
              <a:rPr lang="en-US" sz="2800" b="1" dirty="0">
                <a:solidFill>
                  <a:srgbClr val="C00000"/>
                </a:solidFill>
              </a:rPr>
              <a:t> Transboundary Biosphere Reserve</a:t>
            </a:r>
            <a:endParaRPr lang="bg-BG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2739" y="61012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 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4374029"/>
              </p:ext>
            </p:extLst>
          </p:nvPr>
        </p:nvGraphicFramePr>
        <p:xfrm>
          <a:off x="293077" y="2094144"/>
          <a:ext cx="774895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477"/>
                <a:gridCol w="3874477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Challenging circumstances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Biosphere reserve &amp;</a:t>
                      </a:r>
                      <a:r>
                        <a:rPr lang="en-US" baseline="0" dirty="0" smtClean="0"/>
                        <a:t> Slow Food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455,000 inhabitants, cultural, ethnic and religious diversities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</a:t>
                      </a:r>
                      <a:r>
                        <a:rPr lang="en-US" baseline="0" dirty="0" smtClean="0"/>
                        <a:t> food habits – territory and its conditions are most important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Intensive fruit cultivation (Resen, N Macedonia), and agriculture (</a:t>
                      </a:r>
                      <a:r>
                        <a:rPr lang="en-US" dirty="0" err="1" smtClean="0"/>
                        <a:t>Korca</a:t>
                      </a:r>
                      <a:r>
                        <a:rPr lang="en-US" dirty="0" smtClean="0"/>
                        <a:t>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Ark </a:t>
                      </a:r>
                      <a:r>
                        <a:rPr lang="en-US" baseline="0" dirty="0" smtClean="0"/>
                        <a:t>and presidia – awareness about food biodiversity and TEK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Food processing industry 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Ark and presidia – awareness about traditional products and their preservation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Stockbreeding (Albania and N Macedonia)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Ark products</a:t>
                      </a:r>
                      <a:r>
                        <a:rPr lang="en-US" baseline="0" dirty="0" smtClean="0"/>
                        <a:t> and presidia – local breeds and breeding practices as management tools for BR 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Tourism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 Travel – promotion of food traditions and preservation of natural resources by tourists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unesco.org/new/fileadmin/MULTIMEDIA/HQ/SC/images/map_Ohrid_prespa_zon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3632" y="2058978"/>
            <a:ext cx="3912521" cy="30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45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211" y="3190235"/>
            <a:ext cx="4405312" cy="2890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861" y="1699516"/>
            <a:ext cx="2567354" cy="35009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1984" y="1105688"/>
            <a:ext cx="1221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Tara River Basin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91" y="1826006"/>
            <a:ext cx="8807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Mladica</a:t>
            </a:r>
            <a:r>
              <a:rPr lang="en-US" dirty="0" smtClean="0"/>
              <a:t> (</a:t>
            </a:r>
            <a:r>
              <a:rPr lang="en-US" i="1" dirty="0" err="1"/>
              <a:t>Hucho</a:t>
            </a:r>
            <a:r>
              <a:rPr lang="en-US" i="1" dirty="0"/>
              <a:t> </a:t>
            </a:r>
            <a:r>
              <a:rPr lang="en-US" i="1" dirty="0" err="1" smtClean="0"/>
              <a:t>hucho</a:t>
            </a:r>
            <a:r>
              <a:rPr lang="en-US" dirty="0" smtClean="0"/>
              <a:t>) – endemic to the Danube and its tributaries  (Tara river, Bosnia</a:t>
            </a:r>
            <a:r>
              <a:rPr lang="en-US" dirty="0"/>
              <a:t> and Montenegro</a:t>
            </a:r>
            <a:r>
              <a:rPr lang="en-US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Fruit varieties and processing of fruits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Cheese traditions and preservation of stock breeding traditions </a:t>
            </a:r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219591" y="3212124"/>
            <a:ext cx="4683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Slow Food tools and BR management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Cooperation between food communities in MNE &amp; </a:t>
            </a:r>
            <a:r>
              <a:rPr lang="en-US" dirty="0" err="1" smtClean="0"/>
              <a:t>BiH</a:t>
            </a:r>
            <a:r>
              <a:rPr lang="en-US" dirty="0" smtClean="0"/>
              <a:t> – cross-border BR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Ark</a:t>
            </a:r>
            <a:r>
              <a:rPr lang="en-US" dirty="0" smtClean="0"/>
              <a:t> products – raising awareness of local people for the value of food </a:t>
            </a:r>
            <a:r>
              <a:rPr lang="en-US" dirty="0" err="1" smtClean="0"/>
              <a:t>bidoiversity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Cross-border </a:t>
            </a:r>
            <a:r>
              <a:rPr lang="en-US" b="1" dirty="0" smtClean="0"/>
              <a:t>presidia</a:t>
            </a:r>
            <a:r>
              <a:rPr lang="en-US" dirty="0" smtClean="0"/>
              <a:t> for </a:t>
            </a:r>
            <a:r>
              <a:rPr lang="en-US" dirty="0" err="1" smtClean="0"/>
              <a:t>Mladica</a:t>
            </a:r>
            <a:r>
              <a:rPr lang="en-US" dirty="0" smtClean="0"/>
              <a:t> fish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Cross-border presidia for cattle, cheeses and mountain grasslands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Slow Travel </a:t>
            </a:r>
            <a:r>
              <a:rPr lang="en-US" dirty="0" smtClean="0"/>
              <a:t>– tourist packages in support of local food traditions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617972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Food diversity - connection to territory – better motivation for conservation </a:t>
            </a:r>
            <a:endParaRPr lang="bg-BG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72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-21985" y="1933282"/>
            <a:ext cx="12213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Thank </a:t>
            </a:r>
            <a:r>
              <a:rPr lang="en-US" sz="3200" b="1" dirty="0" smtClean="0">
                <a:solidFill>
                  <a:srgbClr val="C00000"/>
                </a:solidFill>
              </a:rPr>
              <a:t>You </a:t>
            </a:r>
            <a:r>
              <a:rPr lang="en-US" sz="3200" b="1" dirty="0">
                <a:solidFill>
                  <a:srgbClr val="C00000"/>
                </a:solidFill>
              </a:rPr>
              <a:t>for Your Attention!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" y="469332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 dirty="0" smtClean="0"/>
              <a:t>Assoc. Prof. Dr. </a:t>
            </a:r>
            <a:r>
              <a:rPr lang="en-US" altLang="bg-BG" sz="1800" b="1" dirty="0" err="1" smtClean="0"/>
              <a:t>Dessislava</a:t>
            </a:r>
            <a:r>
              <a:rPr lang="en-US" altLang="bg-BG" sz="1800" b="1" dirty="0" smtClean="0"/>
              <a:t> </a:t>
            </a:r>
            <a:r>
              <a:rPr lang="en-US" altLang="bg-BG" sz="1800" b="1" dirty="0" err="1"/>
              <a:t>Dimitrova</a:t>
            </a:r>
            <a:endParaRPr lang="en-US" altLang="bg-BG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dirty="0" smtClean="0">
                <a:hlinkClick r:id="rId6"/>
              </a:rPr>
              <a:t>dessidim3010@gmail.com</a:t>
            </a:r>
            <a:endParaRPr lang="en-US" altLang="bg-BG" sz="1800" dirty="0"/>
          </a:p>
        </p:txBody>
      </p:sp>
      <p:sp>
        <p:nvSpPr>
          <p:cNvPr id="3" name="Rectangle 2"/>
          <p:cNvSpPr/>
          <p:nvPr/>
        </p:nvSpPr>
        <p:spPr>
          <a:xfrm>
            <a:off x="511753" y="3074185"/>
            <a:ext cx="11410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work has been carried out in the framework of the </a:t>
            </a:r>
            <a:r>
              <a:rPr lang="en-US" dirty="0" smtClean="0"/>
              <a:t>National Science </a:t>
            </a:r>
            <a:r>
              <a:rPr lang="en-US" dirty="0"/>
              <a:t>Program </a:t>
            </a:r>
            <a:endParaRPr lang="en-US" dirty="0" smtClean="0"/>
          </a:p>
          <a:p>
            <a:pPr algn="ctr"/>
            <a:r>
              <a:rPr lang="en-US" b="1" dirty="0" smtClean="0"/>
              <a:t>“Environmental </a:t>
            </a:r>
            <a:r>
              <a:rPr lang="en-US" b="1" dirty="0"/>
              <a:t>Protection and Reduction of Risks of </a:t>
            </a:r>
            <a:r>
              <a:rPr lang="en-US" b="1" dirty="0" smtClean="0"/>
              <a:t>Adverse Events </a:t>
            </a:r>
            <a:r>
              <a:rPr lang="en-US" b="1" dirty="0"/>
              <a:t>and Natural </a:t>
            </a:r>
            <a:r>
              <a:rPr lang="en-US" b="1" dirty="0" smtClean="0"/>
              <a:t>Disasters”</a:t>
            </a:r>
          </a:p>
          <a:p>
            <a:pPr algn="ctr"/>
            <a:r>
              <a:rPr lang="en-US" sz="1400" dirty="0" smtClean="0"/>
              <a:t>approved </a:t>
            </a:r>
            <a:r>
              <a:rPr lang="en-US" sz="1400" dirty="0"/>
              <a:t>by the Resolution of the Council of </a:t>
            </a:r>
            <a:r>
              <a:rPr lang="en-US" sz="1400" dirty="0" smtClean="0"/>
              <a:t>Ministers № 577/17.08.2018 and </a:t>
            </a:r>
            <a:r>
              <a:rPr lang="en-US" sz="1400" dirty="0"/>
              <a:t>supported by the Ministry of Education and Science </a:t>
            </a:r>
            <a:r>
              <a:rPr lang="en-US" sz="1400" dirty="0" smtClean="0"/>
              <a:t>of Bulgaria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/>
              <a:t>Agreement № D01-230/06.12.2018</a:t>
            </a:r>
            <a:r>
              <a:rPr lang="en-US" sz="1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031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4B6A78C8-E4C1-4970-A268-E8CF0A2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7" name="Picture 26" descr="C:\Users\tomovak\AppData\Local\Microsoft\Windows\INetCache\Content.MSO\B0A5B116.tmp">
            <a:extLst>
              <a:ext uri="{FF2B5EF4-FFF2-40B4-BE49-F238E27FC236}">
                <a16:creationId xmlns="" xmlns:a16="http://schemas.microsoft.com/office/drawing/2014/main" id="{CEEE8E02-C737-4485-9351-17BB4C99E27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514" y="5436739"/>
            <a:ext cx="864216" cy="52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2460133-6E23-4B7E-B5C0-330700B4FFAD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684" y="6024833"/>
            <a:ext cx="847725" cy="444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8DAA9A3-0CFC-460A-8E41-ADAF74F663AC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02" y="6019833"/>
            <a:ext cx="911860" cy="390525"/>
          </a:xfrm>
          <a:prstGeom prst="rect">
            <a:avLst/>
          </a:prstGeom>
        </p:spPr>
      </p:pic>
      <p:pic>
        <p:nvPicPr>
          <p:cNvPr id="30" name="Picture 2" descr="https://s3-eu-west-1.amazonaws.com/myeventora/Events/summer-university-integrated-m/131995313199690589_mio.jpg">
            <a:extLst>
              <a:ext uri="{FF2B5EF4-FFF2-40B4-BE49-F238E27FC236}">
                <a16:creationId xmlns="" xmlns:a16="http://schemas.microsoft.com/office/drawing/2014/main" id="{00A88B64-1152-4D46-8543-7E3619D8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46" y="5475585"/>
            <a:ext cx="794988" cy="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1"/>
          <p:cNvSpPr txBox="1"/>
          <p:nvPr/>
        </p:nvSpPr>
        <p:spPr>
          <a:xfrm>
            <a:off x="-21985" y="3362450"/>
            <a:ext cx="12213985" cy="1385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atin typeface="+mj-lt"/>
                <a:cs typeface="Calibri Light"/>
              </a:rPr>
              <a:t>Dessislava</a:t>
            </a:r>
            <a:r>
              <a:rPr lang="en-US" sz="2800" b="1" i="1" dirty="0">
                <a:latin typeface="+mj-lt"/>
                <a:cs typeface="Calibri Light"/>
              </a:rPr>
              <a:t> </a:t>
            </a:r>
            <a:r>
              <a:rPr lang="en-US" sz="2800" b="1" i="1" dirty="0" err="1">
                <a:latin typeface="+mj-lt"/>
                <a:cs typeface="Calibri Light"/>
              </a:rPr>
              <a:t>Dimitrova</a:t>
            </a:r>
            <a:r>
              <a:rPr lang="en-US" sz="2800" b="1" i="1" dirty="0">
                <a:latin typeface="+mj-lt"/>
                <a:cs typeface="Calibri Light"/>
              </a:rPr>
              <a:t>, Teodora </a:t>
            </a:r>
            <a:r>
              <a:rPr lang="en-US" sz="2800" b="1" i="1" dirty="0" err="1">
                <a:latin typeface="+mj-lt"/>
                <a:cs typeface="Calibri Light"/>
              </a:rPr>
              <a:t>Ivanova</a:t>
            </a:r>
            <a:endParaRPr lang="en-US" sz="2800" b="1" i="1" dirty="0">
              <a:latin typeface="+mj-lt"/>
              <a:cs typeface="Calibri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j-lt"/>
              </a:rPr>
              <a:t>Institute of Biodiversity and Ecosystem Research, BAS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j-lt"/>
              </a:rPr>
              <a:t>Slow Food</a:t>
            </a:r>
            <a:endParaRPr lang="it-IT" sz="2800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985" y="2344377"/>
            <a:ext cx="1221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Food Culture and Biodiversity Conservation</a:t>
            </a:r>
            <a:endParaRPr lang="bg-BG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4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-21985" y="1234980"/>
            <a:ext cx="1221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Traditional </a:t>
            </a:r>
            <a:r>
              <a:rPr lang="en-US" sz="2800" b="1" dirty="0" smtClean="0">
                <a:solidFill>
                  <a:srgbClr val="C00000"/>
                </a:solidFill>
              </a:rPr>
              <a:t>Knowledge, Innovations and Nature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</a:rPr>
              <a:t>onservation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25961" y="1931252"/>
            <a:ext cx="903385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531813" indent="-258763"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73150" indent="-34290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3050" indent="0" algn="ctr"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en-GB" altLang="bg-BG" sz="2000" dirty="0" smtClean="0">
                <a:cs typeface="Arial" charset="0"/>
              </a:rPr>
              <a:t>Identification – Collaboration – Valorisation/Innovation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bg-BG" sz="2000" dirty="0" smtClean="0">
                <a:cs typeface="Arial" charset="0"/>
              </a:rPr>
              <a:t>P</a:t>
            </a:r>
            <a:r>
              <a:rPr lang="en-US" altLang="bg-BG" sz="2000" dirty="0">
                <a:cs typeface="Arial" charset="0"/>
              </a:rPr>
              <a:t>reservation of </a:t>
            </a:r>
            <a:r>
              <a:rPr lang="en-US" altLang="bg-BG" sz="2000" dirty="0" smtClean="0">
                <a:cs typeface="Arial" charset="0"/>
              </a:rPr>
              <a:t>local </a:t>
            </a:r>
            <a:r>
              <a:rPr lang="en-US" altLang="bg-BG" sz="2000" dirty="0" err="1" smtClean="0">
                <a:cs typeface="Arial" charset="0"/>
              </a:rPr>
              <a:t>pl</a:t>
            </a:r>
            <a:r>
              <a:rPr lang="en-GB" altLang="bg-BG" sz="2000" dirty="0" smtClean="0">
                <a:cs typeface="Arial" charset="0"/>
              </a:rPr>
              <a:t>ant  genetic resources</a:t>
            </a:r>
            <a:endParaRPr lang="en-GB" altLang="bg-BG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bg-BG" sz="2000" dirty="0" smtClean="0">
                <a:cs typeface="Arial" charset="0"/>
              </a:rPr>
              <a:t>Processed fruit and vegetable preserves – ethnobotanical studies and valorisation</a:t>
            </a:r>
            <a:endParaRPr lang="en-GB" altLang="bg-BG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bg-BG" sz="2000" dirty="0" smtClean="0">
                <a:cs typeface="Arial" charset="0"/>
              </a:rPr>
              <a:t>Autochthonous animal </a:t>
            </a:r>
            <a:r>
              <a:rPr lang="en-US" altLang="bg-BG" sz="2000" dirty="0">
                <a:cs typeface="Arial" charset="0"/>
              </a:rPr>
              <a:t>breeds, pastoralism and conservation of </a:t>
            </a:r>
            <a:r>
              <a:rPr lang="en-US" altLang="bg-BG" sz="2000" dirty="0" smtClean="0">
                <a:cs typeface="Arial" charset="0"/>
              </a:rPr>
              <a:t>grasslands Biological activity of traditional milk products</a:t>
            </a:r>
            <a:endParaRPr lang="en-GB" altLang="bg-BG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bg-BG" sz="2000" dirty="0">
                <a:cs typeface="Arial" charset="0"/>
              </a:rPr>
              <a:t>Changing landscapes: transformations and perceptions in </a:t>
            </a:r>
            <a:r>
              <a:rPr lang="en-US" altLang="bg-BG" sz="2000" dirty="0" smtClean="0">
                <a:cs typeface="Arial" charset="0"/>
              </a:rPr>
              <a:t>rural areas</a:t>
            </a:r>
            <a:endParaRPr lang="en-US" altLang="bg-BG" sz="2000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bg-BG" sz="2000" b="1" dirty="0" smtClean="0">
                <a:solidFill>
                  <a:srgbClr val="C00000"/>
                </a:solidFill>
                <a:cs typeface="Arial" charset="0"/>
              </a:rPr>
              <a:t>Local communities &amp; researchers – 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bg-BG" sz="2000" b="1" dirty="0" smtClean="0">
                <a:solidFill>
                  <a:srgbClr val="C00000"/>
                </a:solidFill>
                <a:cs typeface="Arial" charset="0"/>
              </a:rPr>
              <a:t>partners for preservation of </a:t>
            </a:r>
            <a:r>
              <a:rPr lang="en-GB" altLang="bg-BG" sz="2000" b="1" dirty="0">
                <a:solidFill>
                  <a:srgbClr val="C00000"/>
                </a:solidFill>
                <a:cs typeface="Arial" charset="0"/>
              </a:rPr>
              <a:t>traditional knowledge </a:t>
            </a:r>
            <a:r>
              <a:rPr lang="en-GB" altLang="bg-BG" sz="2000" b="1" dirty="0" smtClean="0">
                <a:solidFill>
                  <a:srgbClr val="C00000"/>
                </a:solidFill>
                <a:cs typeface="Arial" charset="0"/>
              </a:rPr>
              <a:t>and nature conservation</a:t>
            </a:r>
            <a:endParaRPr lang="en-GB" altLang="bg-BG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4182" y="1992591"/>
            <a:ext cx="21161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4181" y="3717227"/>
            <a:ext cx="21161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18" y="5358155"/>
            <a:ext cx="11303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s://fbcdn-sphotos-c-a.akamaihd.net/hphotos-ak-xta1/v/t1.0-9/971408_668525499844416_1317471637_n.jpg?oh=8310e58bc9dd7f117266112e1fffc581&amp;oe=55C632E8&amp;__gda__=1440162286_ad32d0faa2c86ac5a1221e7ad17dd48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180" y="5345113"/>
            <a:ext cx="1028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http://img.bg.sof.cmestatic.com/media/images/640x/Jun2015/211082934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205" y="5353844"/>
            <a:ext cx="13239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http://www.spisanie8.bg/uploadfiles/images/luk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118" y="5339557"/>
            <a:ext cx="1589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880" y="5347494"/>
            <a:ext cx="989806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https://scontent.xx.fbcdn.net/v/t1.0-9/10398076_725687040864676_8324123417379389250_n.jpg?oh=d35e1cf7447d65482136bec6049baf75&amp;oe=580237F6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15298" y="5358155"/>
            <a:ext cx="1616763" cy="9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&amp;Scy;&amp;ncy;&amp;icy;&amp;mcy;&amp;kcy;&amp;acy; &amp;ncy;&amp;acy; &amp;Kcy;&amp;ucy;&amp;rcy;&amp;tcy;&amp;ocy;&amp;vcy;&amp;ocy; &amp;Kcy;&amp;ocy;&amp;ncy;&amp;acy;&amp;rcy;&amp;iecy; &amp;Fcy;&amp;iecy;&amp;scy;&amp;tcy;.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15836" y="5358155"/>
            <a:ext cx="1399462" cy="9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93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0" name="Rettangolo 10"/>
          <p:cNvSpPr/>
          <p:nvPr/>
        </p:nvSpPr>
        <p:spPr>
          <a:xfrm>
            <a:off x="-58604" y="2187815"/>
            <a:ext cx="8874373" cy="155427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bg-BG" sz="2000" b="1" dirty="0" smtClean="0"/>
              <a:t>Quality food – </a:t>
            </a:r>
            <a:r>
              <a:rPr lang="en-US" altLang="bg-BG" sz="2000" dirty="0"/>
              <a:t>accessibility, sovereignty, </a:t>
            </a:r>
            <a:r>
              <a:rPr lang="en-US" altLang="bg-BG" sz="2000" dirty="0" smtClean="0"/>
              <a:t>organic/nature friendly, luxury?</a:t>
            </a:r>
            <a:endParaRPr lang="en-GB" altLang="bg-BG" sz="2000" dirty="0">
              <a:ea typeface="Calibri Light" pitchFamily="34" charset="0"/>
              <a:cs typeface="Calibri Light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altLang="bg-BG" sz="2000" b="1" dirty="0" smtClean="0"/>
              <a:t>Global agenda and local perspectives</a:t>
            </a:r>
            <a:r>
              <a:rPr lang="en-US" altLang="bg-BG" sz="2000" dirty="0"/>
              <a:t> – </a:t>
            </a:r>
            <a:r>
              <a:rPr lang="en-US" altLang="bg-BG" sz="2000" dirty="0" smtClean="0"/>
              <a:t>Do we know our food?</a:t>
            </a:r>
            <a:endParaRPr lang="en-US" altLang="bg-BG" sz="2000" dirty="0">
              <a:ea typeface="Calibri Light" pitchFamily="34" charset="0"/>
              <a:cs typeface="Calibri Light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altLang="bg-BG" sz="2000" b="1" dirty="0" smtClean="0"/>
              <a:t>World hunger vs. food waste</a:t>
            </a:r>
            <a:r>
              <a:rPr lang="en-US" altLang="bg-BG" sz="2000" dirty="0"/>
              <a:t> – </a:t>
            </a:r>
            <a:r>
              <a:rPr lang="en-US" altLang="bg-BG" sz="2000" dirty="0" smtClean="0"/>
              <a:t>awareness and grassroots actions</a:t>
            </a:r>
            <a:endParaRPr lang="en-GB" altLang="bg-BG" sz="2000" dirty="0"/>
          </a:p>
          <a:p>
            <a:pPr algn="ctr">
              <a:spcAft>
                <a:spcPts val="600"/>
              </a:spcAft>
            </a:pPr>
            <a:r>
              <a:rPr lang="en-GB" altLang="bg-BG" sz="2000" b="1" dirty="0" smtClean="0"/>
              <a:t>Involvement and networking </a:t>
            </a:r>
            <a:r>
              <a:rPr lang="en-GB" altLang="bg-BG" sz="2000" dirty="0"/>
              <a:t>– </a:t>
            </a:r>
            <a:r>
              <a:rPr lang="en-GB" altLang="bg-BG" sz="2000" dirty="0" smtClean="0">
                <a:ea typeface="Calibri Light" pitchFamily="34" charset="0"/>
                <a:cs typeface="Calibri Light" pitchFamily="34" charset="0"/>
              </a:rPr>
              <a:t>Slow food as a driver</a:t>
            </a:r>
            <a:endParaRPr lang="it-IT" altLang="bg-BG" sz="2000" dirty="0"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3932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bg-BG" sz="2800" b="1" dirty="0">
                <a:solidFill>
                  <a:srgbClr val="C00000"/>
                </a:solidFill>
              </a:rPr>
              <a:t>Nature </a:t>
            </a:r>
            <a:r>
              <a:rPr lang="en-GB" altLang="bg-BG" sz="2800" b="1" dirty="0" smtClean="0">
                <a:solidFill>
                  <a:srgbClr val="C00000"/>
                </a:solidFill>
              </a:rPr>
              <a:t>Conservation, </a:t>
            </a:r>
            <a:r>
              <a:rPr lang="en-GB" altLang="bg-BG" sz="2800" b="1" dirty="0">
                <a:solidFill>
                  <a:srgbClr val="C00000"/>
                </a:solidFill>
              </a:rPr>
              <a:t>Food </a:t>
            </a:r>
            <a:r>
              <a:rPr lang="en-GB" altLang="bg-BG" sz="2800" b="1" dirty="0" smtClean="0">
                <a:solidFill>
                  <a:srgbClr val="C00000"/>
                </a:solidFill>
              </a:rPr>
              <a:t>Culture, Globalization</a:t>
            </a:r>
            <a:endParaRPr lang="it-IT" altLang="bg-BG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5969" y="36136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4892" y="2535995"/>
            <a:ext cx="38592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300" y="3855500"/>
            <a:ext cx="21097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831" y="4230637"/>
            <a:ext cx="438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25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46" y="2857888"/>
            <a:ext cx="5012372" cy="2499553"/>
          </a:xfrm>
        </p:spPr>
        <p:txBody>
          <a:bodyPr/>
          <a:lstStyle/>
          <a:p>
            <a:r>
              <a:rPr lang="it-IT" altLang="bg-BG" b="1" dirty="0">
                <a:solidFill>
                  <a:srgbClr val="CC0000"/>
                </a:solidFill>
              </a:rPr>
              <a:t>163</a:t>
            </a:r>
            <a:r>
              <a:rPr lang="it-IT" altLang="bg-BG" dirty="0"/>
              <a:t> countries</a:t>
            </a:r>
          </a:p>
          <a:p>
            <a:r>
              <a:rPr lang="it-IT" altLang="bg-BG" b="1" dirty="0">
                <a:solidFill>
                  <a:srgbClr val="CC0000"/>
                </a:solidFill>
              </a:rPr>
              <a:t>1 000 000</a:t>
            </a:r>
            <a:r>
              <a:rPr lang="it-IT" altLang="bg-BG" dirty="0"/>
              <a:t> supporters in </a:t>
            </a:r>
            <a:r>
              <a:rPr lang="it-IT" altLang="bg-BG" b="1" dirty="0">
                <a:solidFill>
                  <a:srgbClr val="CC0000"/>
                </a:solidFill>
              </a:rPr>
              <a:t>3 000</a:t>
            </a:r>
            <a:r>
              <a:rPr lang="it-IT" altLang="bg-BG" dirty="0"/>
              <a:t> local groups </a:t>
            </a:r>
          </a:p>
          <a:p>
            <a:pPr>
              <a:buClr>
                <a:srgbClr val="C00000"/>
              </a:buClr>
            </a:pPr>
            <a:r>
              <a:rPr lang="it-IT" altLang="bg-BG" dirty="0"/>
              <a:t>Over </a:t>
            </a:r>
            <a:r>
              <a:rPr lang="it-IT" altLang="bg-BG" b="1" dirty="0">
                <a:solidFill>
                  <a:srgbClr val="CC0000"/>
                </a:solidFill>
              </a:rPr>
              <a:t>9 000</a:t>
            </a:r>
            <a:r>
              <a:rPr lang="it-IT" altLang="bg-BG" dirty="0"/>
              <a:t> events a year</a:t>
            </a:r>
          </a:p>
          <a:p>
            <a:pPr>
              <a:buClr>
                <a:srgbClr val="C00000"/>
              </a:buClr>
            </a:pPr>
            <a:r>
              <a:rPr lang="it-IT" altLang="bg-BG" dirty="0"/>
              <a:t>1 event every hour</a:t>
            </a:r>
            <a:r>
              <a:rPr lang="it-IT" altLang="bg-BG" dirty="0" smtClean="0"/>
              <a:t>!</a:t>
            </a:r>
            <a:endParaRPr lang="it-IT" altLang="bg-BG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02" y="1272073"/>
            <a:ext cx="12213986" cy="83161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n-lt"/>
              </a:rPr>
              <a:t>Slow Food </a:t>
            </a:r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Network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98" y="2412500"/>
            <a:ext cx="6703064" cy="376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615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198" y="3530388"/>
            <a:ext cx="7742058" cy="307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10"/>
          <p:cNvSpPr/>
          <p:nvPr/>
        </p:nvSpPr>
        <p:spPr>
          <a:xfrm>
            <a:off x="1063249" y="1789233"/>
            <a:ext cx="8715375" cy="16605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bg-BG" sz="2200" b="1" dirty="0"/>
              <a:t>Ark of Taste</a:t>
            </a:r>
            <a:r>
              <a:rPr lang="en-US" altLang="bg-BG" sz="2200" dirty="0"/>
              <a:t> – e-catalogue of endangered traditional foods: </a:t>
            </a:r>
            <a:r>
              <a:rPr lang="en-GB" altLang="bg-BG" sz="2200" b="1" dirty="0">
                <a:solidFill>
                  <a:srgbClr val="D80122"/>
                </a:solidFill>
              </a:rPr>
              <a:t>5405</a:t>
            </a:r>
            <a:r>
              <a:rPr lang="en-GB" altLang="bg-BG" sz="2200" dirty="0">
                <a:solidFill>
                  <a:srgbClr val="D80122"/>
                </a:solidFill>
              </a:rPr>
              <a:t> </a:t>
            </a:r>
            <a:r>
              <a:rPr lang="en-GB" altLang="bg-BG" sz="2200" dirty="0">
                <a:ea typeface="Calibri Light" pitchFamily="34" charset="0"/>
                <a:cs typeface="Calibri Light" pitchFamily="34" charset="0"/>
              </a:rPr>
              <a:t>products </a:t>
            </a:r>
          </a:p>
          <a:p>
            <a:pPr algn="ctr">
              <a:spcAft>
                <a:spcPts val="600"/>
              </a:spcAft>
            </a:pPr>
            <a:r>
              <a:rPr lang="en-US" altLang="bg-BG" sz="2200" b="1" dirty="0"/>
              <a:t>Presidia</a:t>
            </a:r>
            <a:r>
              <a:rPr lang="en-US" altLang="bg-BG" sz="2200" dirty="0"/>
              <a:t> – sustain quality food at risk of extinction: </a:t>
            </a:r>
            <a:r>
              <a:rPr lang="en-GB" altLang="bg-BG" sz="2200" b="1" dirty="0">
                <a:solidFill>
                  <a:srgbClr val="D80122"/>
                </a:solidFill>
              </a:rPr>
              <a:t>505</a:t>
            </a:r>
            <a:r>
              <a:rPr lang="en-GB" altLang="bg-BG" sz="2200" b="1" dirty="0"/>
              <a:t> </a:t>
            </a:r>
            <a:r>
              <a:rPr lang="en-US" altLang="bg-BG" sz="2200" dirty="0">
                <a:ea typeface="Calibri Light" pitchFamily="34" charset="0"/>
                <a:cs typeface="Calibri Light" pitchFamily="34" charset="0"/>
              </a:rPr>
              <a:t>presidia</a:t>
            </a:r>
          </a:p>
          <a:p>
            <a:pPr algn="ctr">
              <a:spcAft>
                <a:spcPts val="600"/>
              </a:spcAft>
            </a:pPr>
            <a:r>
              <a:rPr lang="en-US" altLang="bg-BG" sz="2200" b="1" dirty="0"/>
              <a:t>Earth Markets</a:t>
            </a:r>
            <a:r>
              <a:rPr lang="en-US" altLang="bg-BG" sz="2200" dirty="0"/>
              <a:t> – international network of farmers’ markets: </a:t>
            </a:r>
            <a:r>
              <a:rPr lang="en-GB" altLang="bg-BG" sz="2200" b="1" dirty="0">
                <a:solidFill>
                  <a:srgbClr val="D80122"/>
                </a:solidFill>
              </a:rPr>
              <a:t>56 </a:t>
            </a:r>
            <a:r>
              <a:rPr lang="en-GB" altLang="bg-BG" sz="2200" dirty="0"/>
              <a:t>markets</a:t>
            </a:r>
          </a:p>
          <a:p>
            <a:pPr algn="ctr">
              <a:spcAft>
                <a:spcPts val="600"/>
              </a:spcAft>
            </a:pPr>
            <a:r>
              <a:rPr lang="en-GB" altLang="bg-BG" sz="2200" b="1" dirty="0"/>
              <a:t>Chefs Alliance of Slow Food </a:t>
            </a:r>
            <a:r>
              <a:rPr lang="en-GB" altLang="bg-BG" sz="2200" dirty="0"/>
              <a:t>– </a:t>
            </a:r>
            <a:r>
              <a:rPr lang="en-GB" altLang="bg-BG" sz="2200" dirty="0">
                <a:ea typeface="Calibri Light" pitchFamily="34" charset="0"/>
                <a:cs typeface="Calibri Light" pitchFamily="34" charset="0"/>
              </a:rPr>
              <a:t>chefs defenders of food biodiversity</a:t>
            </a:r>
            <a:endParaRPr lang="it-IT" altLang="bg-BG" sz="2200" dirty="0"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985" y="1111890"/>
            <a:ext cx="1221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bg-BG" sz="2800" b="1" dirty="0">
                <a:solidFill>
                  <a:srgbClr val="C00000"/>
                </a:solidFill>
              </a:rPr>
              <a:t>Biodiversity Projects of Slow Food</a:t>
            </a:r>
            <a:r>
              <a:rPr lang="en-GB" altLang="bg-BG" sz="2800" dirty="0">
                <a:solidFill>
                  <a:srgbClr val="C00000"/>
                </a:solidFill>
              </a:rPr>
              <a:t> </a:t>
            </a:r>
            <a:endParaRPr lang="it-IT" altLang="bg-BG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5969" y="36136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7534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-21985" y="1066474"/>
            <a:ext cx="1216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bg-BG" sz="2800" b="1" dirty="0" err="1">
                <a:solidFill>
                  <a:srgbClr val="C00000"/>
                </a:solidFill>
              </a:rPr>
              <a:t>Ogiek</a:t>
            </a:r>
            <a:r>
              <a:rPr lang="en-US" altLang="bg-BG" sz="2800" b="1" dirty="0">
                <a:solidFill>
                  <a:srgbClr val="C00000"/>
                </a:solidFill>
              </a:rPr>
              <a:t> Honey Presidium Kenya</a:t>
            </a:r>
            <a:endParaRPr lang="it-IT" altLang="bg-BG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969" y="1796558"/>
            <a:ext cx="4479557" cy="4745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bg-BG" b="1" dirty="0"/>
              <a:t>Mau Forest ecosystem threatened  by degradation and destruction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since the early 1900s for wood exploitation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since the 1980’s for tea and flower plantations, coal mining, forestry</a:t>
            </a:r>
          </a:p>
          <a:p>
            <a:pPr>
              <a:spcBef>
                <a:spcPct val="40000"/>
              </a:spcBef>
            </a:pPr>
            <a:r>
              <a:rPr lang="en-US" altLang="bg-BG" b="1" dirty="0" err="1"/>
              <a:t>Ogiek</a:t>
            </a:r>
            <a:r>
              <a:rPr lang="en-US" altLang="bg-BG" b="1" dirty="0"/>
              <a:t> life style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hunter- gatherers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apiculture, crops cultivation and stock breeding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clans sustainably manage the forest</a:t>
            </a:r>
          </a:p>
          <a:p>
            <a:pPr>
              <a:spcBef>
                <a:spcPct val="40000"/>
              </a:spcBef>
              <a:buFont typeface="Calibri" pitchFamily="34" charset="0"/>
              <a:buNone/>
            </a:pPr>
            <a:r>
              <a:rPr lang="en-US" altLang="bg-BG" b="1" dirty="0"/>
              <a:t>Maintenance of Mau forests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planting native trees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recently won an 8-year legal battle to live in the forest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beekeeping - important economic activity for </a:t>
            </a:r>
            <a:r>
              <a:rPr lang="en-US" altLang="bg-BG" dirty="0" err="1"/>
              <a:t>Ogiek</a:t>
            </a:r>
            <a:r>
              <a:rPr lang="en-US" altLang="bg-BG" dirty="0"/>
              <a:t> youth and their communities</a:t>
            </a:r>
            <a:endParaRPr lang="bg-BG" altLang="bg-BG" dirty="0"/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677" y="1593315"/>
            <a:ext cx="41529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932" y="3654889"/>
            <a:ext cx="37988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952" y="4257140"/>
            <a:ext cx="28416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997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=""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=""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=""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=""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17609" y="2037859"/>
            <a:ext cx="54271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bg-BG" b="1" dirty="0"/>
              <a:t>Description: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Wild olive trees along the Anatolian coastline are grafted with 2 local olive varieties 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Co-existing of wildlife and olive-oil production 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Groves are accessible for grazing by livestock and wild animals (co-management system known as </a:t>
            </a:r>
            <a:r>
              <a:rPr lang="en-US" altLang="bg-BG" dirty="0" err="1"/>
              <a:t>Orfene</a:t>
            </a:r>
            <a:r>
              <a:rPr lang="en-US" altLang="bg-BG" dirty="0"/>
              <a:t>). 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Groves are not irrigated, no of chemical fertilizers and pesticides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Olives are picked by hand or with equipment that does not damage the </a:t>
            </a:r>
            <a:r>
              <a:rPr lang="en-US" altLang="bg-BG" dirty="0" smtClean="0"/>
              <a:t>fruit</a:t>
            </a:r>
            <a:endParaRPr lang="en-US" altLang="bg-BG" dirty="0"/>
          </a:p>
          <a:p>
            <a:r>
              <a:rPr lang="en-US" altLang="bg-BG" b="1" dirty="0"/>
              <a:t>Dangers</a:t>
            </a:r>
            <a:r>
              <a:rPr lang="en-US" altLang="bg-BG" dirty="0"/>
              <a:t>: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Construction activities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Infrastructure projects 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Intensive olive cultivation – productive varieties</a:t>
            </a:r>
          </a:p>
          <a:p>
            <a:pPr marL="285750" indent="-285750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bg-BG" dirty="0"/>
              <a:t>Plantations fenced and irrigated</a:t>
            </a:r>
            <a:endParaRPr lang="bg-BG" altLang="bg-BG" dirty="0"/>
          </a:p>
        </p:txBody>
      </p:sp>
      <p:sp>
        <p:nvSpPr>
          <p:cNvPr id="2" name="Rectangle 1"/>
          <p:cNvSpPr/>
          <p:nvPr/>
        </p:nvSpPr>
        <p:spPr>
          <a:xfrm>
            <a:off x="1478179" y="996136"/>
            <a:ext cx="4910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bg-BG" sz="2800" b="1" dirty="0">
                <a:solidFill>
                  <a:srgbClr val="C00000"/>
                </a:solidFill>
              </a:rPr>
              <a:t>Extra-Virgin Olive Oil </a:t>
            </a:r>
            <a:r>
              <a:rPr lang="en-US" altLang="bg-BG" sz="2800" b="1" dirty="0" smtClean="0">
                <a:solidFill>
                  <a:srgbClr val="C00000"/>
                </a:solidFill>
              </a:rPr>
              <a:t>and Aegean </a:t>
            </a:r>
            <a:r>
              <a:rPr lang="en-US" altLang="bg-BG" sz="2800" b="1" dirty="0">
                <a:solidFill>
                  <a:srgbClr val="C00000"/>
                </a:solidFill>
              </a:rPr>
              <a:t>Indigenous Landscapes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011" y="1171981"/>
            <a:ext cx="32496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4385" y="3342094"/>
            <a:ext cx="32496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772" y="4269274"/>
            <a:ext cx="324961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7005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1205</Words>
  <Application>Microsoft Office PowerPoint</Application>
  <PresentationFormat>Custom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</vt:lpstr>
      <vt:lpstr> </vt:lpstr>
      <vt:lpstr>Slide 3</vt:lpstr>
      <vt:lpstr>Slide 4</vt:lpstr>
      <vt:lpstr>Slow Food Network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Tomova, Katrin (CW-Sustainability)</dc:creator>
  <cp:lastModifiedBy>iro</cp:lastModifiedBy>
  <cp:revision>35</cp:revision>
  <dcterms:created xsi:type="dcterms:W3CDTF">2019-06-27T09:08:53Z</dcterms:created>
  <dcterms:modified xsi:type="dcterms:W3CDTF">2019-08-28T09:06:27Z</dcterms:modified>
</cp:coreProperties>
</file>